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Host Grotesk Medium" panose="020B0604020202020204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>
              <a:alpha val="8470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/>
          <p:nvPr/>
        </p:nvSpPr>
        <p:spPr>
          <a:xfrm>
            <a:off x="793790" y="245352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Host Grotesk Medium"/>
              <a:buNone/>
            </a:pPr>
            <a:r>
              <a:rPr lang="en-US" sz="4450" b="0" i="0" u="none" strike="noStrike" cap="none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WildGuard AI</a:t>
            </a:r>
            <a:endParaRPr sz="4450" b="0" i="0" u="none" strike="noStrike" cap="none"/>
          </a:p>
        </p:txBody>
      </p:sp>
      <p:sp>
        <p:nvSpPr>
          <p:cNvPr id="51" name="Google Shape;51;p11"/>
          <p:cNvSpPr/>
          <p:nvPr/>
        </p:nvSpPr>
        <p:spPr>
          <a:xfrm>
            <a:off x="793790" y="3279162"/>
            <a:ext cx="10155564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Host Grotesk Medium"/>
              <a:buNone/>
            </a:pPr>
            <a:r>
              <a:rPr lang="en-US" sz="3550" b="0" i="0" u="none" strike="noStrike" cap="none" dirty="0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Anonymous Wildlife Crime Reporting Chatbot</a:t>
            </a:r>
            <a:endParaRPr sz="3550" b="0" i="0" u="none" strike="noStrike" cap="none" dirty="0"/>
          </a:p>
        </p:txBody>
      </p:sp>
      <p:sp>
        <p:nvSpPr>
          <p:cNvPr id="52" name="Google Shape;52;p11"/>
          <p:cNvSpPr/>
          <p:nvPr/>
        </p:nvSpPr>
        <p:spPr>
          <a:xfrm>
            <a:off x="793790" y="4160163"/>
            <a:ext cx="13042821" cy="425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Roboto"/>
              <a:buNone/>
            </a:pPr>
            <a:r>
              <a:rPr lang="en-US" sz="2200" b="1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Using Cyber Intelligence &amp; AI to Combat Illegal Wildlife Trade</a:t>
            </a:r>
            <a:endParaRPr sz="2200" b="0" i="0" u="none" strike="noStrike" cap="none"/>
          </a:p>
        </p:txBody>
      </p:sp>
      <p:sp>
        <p:nvSpPr>
          <p:cNvPr id="53" name="Google Shape;53;p11"/>
          <p:cNvSpPr/>
          <p:nvPr/>
        </p:nvSpPr>
        <p:spPr>
          <a:xfrm>
            <a:off x="793790" y="4840486"/>
            <a:ext cx="13042821" cy="34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Team: Sehaj Kashyap | Bhumika Koushal | Krishika Gupta | Sandeep Kumar</a:t>
            </a:r>
            <a:endParaRPr sz="1750" b="0" i="0" u="none" strike="noStrike" cap="none"/>
          </a:p>
        </p:txBody>
      </p:sp>
      <p:sp>
        <p:nvSpPr>
          <p:cNvPr id="54" name="Google Shape;54;p11"/>
          <p:cNvSpPr/>
          <p:nvPr/>
        </p:nvSpPr>
        <p:spPr>
          <a:xfrm>
            <a:off x="793790" y="5435798"/>
            <a:ext cx="13042821" cy="34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Event: CUJ Hackathon 2025</a:t>
            </a:r>
            <a:endParaRPr sz="1750" b="0" i="0" u="none" strike="noStrike" cap="none"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363" y="257475"/>
            <a:ext cx="2752725" cy="2590800"/>
          </a:xfrm>
          <a:prstGeom prst="rect">
            <a:avLst/>
          </a:prstGeom>
          <a:solidFill>
            <a:srgbClr val="FAF9F5">
              <a:alpha val="84710"/>
            </a:srgbClr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795337" y="1409582"/>
            <a:ext cx="362997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643D"/>
              </a:buClr>
              <a:buSzPts val="2200"/>
              <a:buFont typeface="Host Grotesk Medium"/>
              <a:buNone/>
            </a:pPr>
            <a:r>
              <a:rPr lang="en-US" sz="2200" b="0" i="0" u="none" strike="noStrike" cap="none" dirty="0">
                <a:solidFill>
                  <a:srgbClr val="C3643D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The Crisis We're Addressing</a:t>
            </a:r>
            <a:endParaRPr sz="2200" b="0" i="0" u="none" strike="noStrike" cap="none" dirty="0"/>
          </a:p>
        </p:txBody>
      </p:sp>
      <p:sp>
        <p:nvSpPr>
          <p:cNvPr id="62" name="Google Shape;62;p12"/>
          <p:cNvSpPr/>
          <p:nvPr/>
        </p:nvSpPr>
        <p:spPr>
          <a:xfrm>
            <a:off x="793790" y="2184202"/>
            <a:ext cx="726305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Host Grotesk Medium"/>
              <a:buNone/>
            </a:pPr>
            <a:r>
              <a:rPr lang="en-US" sz="4450" b="0" i="0" u="none" strike="noStrike" cap="none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The Crisis We're Addressing</a:t>
            </a:r>
            <a:endParaRPr sz="4450" b="0" i="0" u="none" strike="noStrike" cap="none"/>
          </a:p>
        </p:txBody>
      </p:sp>
      <p:sp>
        <p:nvSpPr>
          <p:cNvPr id="63" name="Google Shape;63;p12"/>
          <p:cNvSpPr/>
          <p:nvPr/>
        </p:nvSpPr>
        <p:spPr>
          <a:xfrm>
            <a:off x="793790" y="3233142"/>
            <a:ext cx="6407944" cy="1345168"/>
          </a:xfrm>
          <a:prstGeom prst="roundRect">
            <a:avLst>
              <a:gd name="adj" fmla="val 7082"/>
            </a:avLst>
          </a:prstGeom>
          <a:solidFill>
            <a:srgbClr val="FAF9F5"/>
          </a:solidFill>
          <a:ln w="3047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1051084" y="34904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Host Grotesk Medium"/>
              <a:buNone/>
            </a:pPr>
            <a:r>
              <a:rPr lang="en-US" sz="22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Fear of Criminals</a:t>
            </a:r>
            <a:endParaRPr sz="2200" b="0" i="0" u="none" strike="noStrike" cap="none"/>
          </a:p>
        </p:txBody>
      </p:sp>
      <p:sp>
        <p:nvSpPr>
          <p:cNvPr id="65" name="Google Shape;65;p12"/>
          <p:cNvSpPr/>
          <p:nvPr/>
        </p:nvSpPr>
        <p:spPr>
          <a:xfrm>
            <a:off x="1051084" y="3980855"/>
            <a:ext cx="5893356" cy="34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Citizens avoid reporting due to fear of retaliation.</a:t>
            </a:r>
            <a:endParaRPr sz="1750" b="0" i="0" u="none" strike="noStrike" cap="none"/>
          </a:p>
        </p:txBody>
      </p:sp>
      <p:sp>
        <p:nvSpPr>
          <p:cNvPr id="66" name="Google Shape;66;p12"/>
          <p:cNvSpPr/>
          <p:nvPr/>
        </p:nvSpPr>
        <p:spPr>
          <a:xfrm>
            <a:off x="7428548" y="3233142"/>
            <a:ext cx="6408063" cy="1345168"/>
          </a:xfrm>
          <a:prstGeom prst="roundRect">
            <a:avLst>
              <a:gd name="adj" fmla="val 7082"/>
            </a:avLst>
          </a:prstGeom>
          <a:solidFill>
            <a:srgbClr val="FAF9F5"/>
          </a:solidFill>
          <a:ln w="3047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7685842" y="34904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Host Grotesk Medium"/>
              <a:buNone/>
            </a:pPr>
            <a:r>
              <a:rPr lang="en-US" sz="22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Lack of Awareness</a:t>
            </a:r>
            <a:endParaRPr sz="2200" b="0" i="0" u="none" strike="noStrike" cap="none"/>
          </a:p>
        </p:txBody>
      </p:sp>
      <p:sp>
        <p:nvSpPr>
          <p:cNvPr id="68" name="Google Shape;68;p12"/>
          <p:cNvSpPr/>
          <p:nvPr/>
        </p:nvSpPr>
        <p:spPr>
          <a:xfrm>
            <a:off x="7685842" y="3980855"/>
            <a:ext cx="5893475" cy="34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People don't know how or where to report.</a:t>
            </a:r>
            <a:endParaRPr sz="1750" b="0" i="0" u="none" strike="noStrike" cap="none"/>
          </a:p>
        </p:txBody>
      </p:sp>
      <p:sp>
        <p:nvSpPr>
          <p:cNvPr id="69" name="Google Shape;69;p12"/>
          <p:cNvSpPr/>
          <p:nvPr/>
        </p:nvSpPr>
        <p:spPr>
          <a:xfrm>
            <a:off x="793790" y="4805124"/>
            <a:ext cx="6407944" cy="1685330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3047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1051084" y="5062418"/>
            <a:ext cx="417635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Host Grotesk Medium"/>
              <a:buNone/>
            </a:pPr>
            <a:r>
              <a:rPr lang="en-US" sz="22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Complicated Reporting Systems</a:t>
            </a:r>
            <a:endParaRPr sz="2200" b="0" i="0" u="none" strike="noStrike" cap="none"/>
          </a:p>
        </p:txBody>
      </p:sp>
      <p:sp>
        <p:nvSpPr>
          <p:cNvPr id="71" name="Google Shape;71;p12"/>
          <p:cNvSpPr/>
          <p:nvPr/>
        </p:nvSpPr>
        <p:spPr>
          <a:xfrm>
            <a:off x="1051084" y="5552837"/>
            <a:ext cx="5893356" cy="34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Processes are bureaucratic &amp; slow.</a:t>
            </a:r>
            <a:endParaRPr sz="1750" b="0" i="0" u="none" strike="noStrike" cap="none"/>
          </a:p>
        </p:txBody>
      </p:sp>
      <p:sp>
        <p:nvSpPr>
          <p:cNvPr id="72" name="Google Shape;72;p12"/>
          <p:cNvSpPr/>
          <p:nvPr/>
        </p:nvSpPr>
        <p:spPr>
          <a:xfrm>
            <a:off x="7459028" y="4835604"/>
            <a:ext cx="6408063" cy="1685330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3047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7685842" y="5052888"/>
            <a:ext cx="4857850" cy="47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Host Grotesk Medium"/>
              <a:buNone/>
            </a:pPr>
            <a:r>
              <a:rPr lang="en-US" sz="2200" b="0" i="0" u="none" strike="noStrike" cap="none" dirty="0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No Anonymity &amp; Delayed Action</a:t>
            </a:r>
            <a:endParaRPr sz="2200" b="0" i="0" u="none" strike="noStrike" cap="none" dirty="0"/>
          </a:p>
        </p:txBody>
      </p:sp>
      <p:sp>
        <p:nvSpPr>
          <p:cNvPr id="74" name="Google Shape;74;p12"/>
          <p:cNvSpPr/>
          <p:nvPr/>
        </p:nvSpPr>
        <p:spPr>
          <a:xfrm>
            <a:off x="7685842" y="5552837"/>
            <a:ext cx="5893475" cy="68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Roboto"/>
              <a:buNone/>
            </a:pPr>
            <a:r>
              <a:rPr lang="en-US" sz="1750" b="0" i="0" u="none" strike="noStrike" cap="none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Authorities receive late or incomplete information, affecting rescue operations.</a:t>
            </a:r>
            <a:endParaRPr sz="1750" b="0" i="0" u="none" strike="noStrike" cap="none" dirty="0"/>
          </a:p>
        </p:txBody>
      </p:sp>
      <p:sp>
        <p:nvSpPr>
          <p:cNvPr id="75" name="Google Shape;75;p12"/>
          <p:cNvSpPr/>
          <p:nvPr/>
        </p:nvSpPr>
        <p:spPr>
          <a:xfrm>
            <a:off x="45150" y="7772900"/>
            <a:ext cx="14540100" cy="34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793790" y="22077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5CCDA"/>
              </a:buClr>
              <a:buSzPts val="2200"/>
              <a:buFont typeface="Host Grotesk Medium"/>
              <a:buNone/>
            </a:pPr>
            <a:r>
              <a:rPr lang="en-US" sz="2200" b="0" i="0" u="none" strike="noStrike" cap="none">
                <a:solidFill>
                  <a:srgbClr val="95CCDA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Solution</a:t>
            </a:r>
            <a:endParaRPr sz="2200" b="0" i="0" u="none" strike="noStrike" cap="none"/>
          </a:p>
        </p:txBody>
      </p:sp>
      <p:sp>
        <p:nvSpPr>
          <p:cNvPr id="82" name="Google Shape;82;p13"/>
          <p:cNvSpPr/>
          <p:nvPr/>
        </p:nvSpPr>
        <p:spPr>
          <a:xfrm>
            <a:off x="793790" y="2652832"/>
            <a:ext cx="810434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Host Grotesk Medium"/>
              <a:buNone/>
            </a:pPr>
            <a:r>
              <a:rPr lang="en-US" sz="4450" b="0" i="0" u="none" strike="noStrike" cap="none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Turning Fear into Action with AI</a:t>
            </a:r>
            <a:endParaRPr sz="4450" b="0" i="0" u="none" strike="noStrike" cap="none"/>
          </a:p>
        </p:txBody>
      </p:sp>
      <p:sp>
        <p:nvSpPr>
          <p:cNvPr id="83" name="Google Shape;83;p13"/>
          <p:cNvSpPr/>
          <p:nvPr/>
        </p:nvSpPr>
        <p:spPr>
          <a:xfrm>
            <a:off x="793790" y="3701772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952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1028224" y="3936206"/>
            <a:ext cx="2896076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Host Grotesk Medium"/>
              <a:buNone/>
            </a:pPr>
            <a:r>
              <a:rPr lang="en-US" sz="22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Anonymous Reporting</a:t>
            </a:r>
            <a:endParaRPr sz="2200" b="0" i="0" u="none" strike="noStrike" cap="none"/>
          </a:p>
        </p:txBody>
      </p:sp>
      <p:sp>
        <p:nvSpPr>
          <p:cNvPr id="85" name="Google Shape;85;p13"/>
          <p:cNvSpPr/>
          <p:nvPr/>
        </p:nvSpPr>
        <p:spPr>
          <a:xfrm>
            <a:off x="1028224" y="4426625"/>
            <a:ext cx="3727490" cy="68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Citizens can safely report without revealing identity.</a:t>
            </a:r>
            <a:endParaRPr sz="1750" b="0" i="0" u="none" strike="noStrike" cap="none"/>
          </a:p>
        </p:txBody>
      </p:sp>
      <p:sp>
        <p:nvSpPr>
          <p:cNvPr id="86" name="Google Shape;86;p13"/>
          <p:cNvSpPr/>
          <p:nvPr/>
        </p:nvSpPr>
        <p:spPr>
          <a:xfrm>
            <a:off x="5209341" y="3757640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952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5451396" y="37819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Host Grotesk Medium"/>
              <a:buNone/>
            </a:pPr>
            <a:r>
              <a:rPr lang="en-US" sz="2200" b="0" i="0" u="none" strike="noStrike" cap="none" dirty="0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AI-Powered Detection</a:t>
            </a:r>
            <a:endParaRPr sz="2200" b="0" i="0" u="none" strike="noStrike" cap="none" dirty="0"/>
          </a:p>
        </p:txBody>
      </p:sp>
      <p:sp>
        <p:nvSpPr>
          <p:cNvPr id="88" name="Google Shape;88;p13"/>
          <p:cNvSpPr/>
          <p:nvPr/>
        </p:nvSpPr>
        <p:spPr>
          <a:xfrm>
            <a:off x="5451396" y="4426625"/>
            <a:ext cx="3727490" cy="68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Recognizes species, detects threats, assesses severity.</a:t>
            </a:r>
            <a:endParaRPr sz="1750" b="0" i="0" u="none" strike="noStrike" cap="none"/>
          </a:p>
        </p:txBody>
      </p:sp>
      <p:sp>
        <p:nvSpPr>
          <p:cNvPr id="89" name="Google Shape;89;p13"/>
          <p:cNvSpPr/>
          <p:nvPr/>
        </p:nvSpPr>
        <p:spPr>
          <a:xfrm>
            <a:off x="9640133" y="3701772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952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9874568" y="3745916"/>
            <a:ext cx="2972872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Host Grotesk Medium"/>
              <a:buNone/>
            </a:pPr>
            <a:r>
              <a:rPr lang="en-US" sz="2200" b="0" i="0" u="none" strike="noStrike" cap="none" dirty="0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Cross-Platform Access</a:t>
            </a:r>
            <a:endParaRPr sz="2200" b="0" i="0" u="none" strike="noStrike" cap="none" dirty="0"/>
          </a:p>
        </p:txBody>
      </p:sp>
      <p:sp>
        <p:nvSpPr>
          <p:cNvPr id="91" name="Google Shape;91;p13"/>
          <p:cNvSpPr/>
          <p:nvPr/>
        </p:nvSpPr>
        <p:spPr>
          <a:xfrm>
            <a:off x="9874568" y="4426625"/>
            <a:ext cx="3727490" cy="68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Available on Web, WhatsApp, Telegram, and public kiosks.</a:t>
            </a:r>
            <a:endParaRPr sz="1750" b="0" i="0" u="none" strike="noStrike" cap="none"/>
          </a:p>
        </p:txBody>
      </p:sp>
      <p:sp>
        <p:nvSpPr>
          <p:cNvPr id="92" name="Google Shape;92;p13"/>
          <p:cNvSpPr/>
          <p:nvPr/>
        </p:nvSpPr>
        <p:spPr>
          <a:xfrm>
            <a:off x="793790" y="5596533"/>
            <a:ext cx="13042821" cy="425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Roboto"/>
              <a:buNone/>
            </a:pPr>
            <a:r>
              <a:rPr lang="en-US" sz="220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Empowering citizens to protect wildlife safely &amp; anonymously.</a:t>
            </a:r>
            <a:endParaRPr sz="2200" b="0" i="0" u="none" strike="noStrike" cap="none"/>
          </a:p>
        </p:txBody>
      </p:sp>
      <p:sp>
        <p:nvSpPr>
          <p:cNvPr id="93" name="Google Shape;93;p13"/>
          <p:cNvSpPr/>
          <p:nvPr/>
        </p:nvSpPr>
        <p:spPr>
          <a:xfrm>
            <a:off x="45150" y="7716525"/>
            <a:ext cx="14540100" cy="42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617458" y="216008"/>
            <a:ext cx="8414504" cy="551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450"/>
              <a:buFont typeface="Host Grotesk Medium"/>
              <a:buNone/>
            </a:pPr>
            <a:r>
              <a:rPr lang="en-US" sz="3450" b="0" i="0" u="none" strike="noStrike" cap="none" dirty="0" err="1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WildGuard</a:t>
            </a:r>
            <a:r>
              <a:rPr lang="en-US" sz="3450" b="0" i="0" u="none" strike="noStrike" cap="none" dirty="0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 AI – System Architecture View</a:t>
            </a:r>
            <a:endParaRPr sz="3450" b="0" i="0" u="none" strike="noStrike" cap="none" dirty="0"/>
          </a:p>
        </p:txBody>
      </p:sp>
      <p:pic>
        <p:nvPicPr>
          <p:cNvPr id="100" name="Google Shape;100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458" y="1391126"/>
            <a:ext cx="882134" cy="1058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1675924" y="1567458"/>
            <a:ext cx="2205514" cy="27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Host Grotesk Medium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Citizen User</a:t>
            </a:r>
            <a:endParaRPr sz="1700" b="0" i="0" u="none" strike="noStrike" cap="none"/>
          </a:p>
        </p:txBody>
      </p:sp>
      <p:pic>
        <p:nvPicPr>
          <p:cNvPr id="102" name="Google Shape;102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58" y="2449711"/>
            <a:ext cx="882134" cy="1058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1675924" y="2626043"/>
            <a:ext cx="2205514" cy="27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Host Grotesk Medium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Conversational Layer</a:t>
            </a:r>
            <a:endParaRPr sz="1700" b="0" i="0" u="none" strike="noStrike" cap="none"/>
          </a:p>
        </p:txBody>
      </p:sp>
      <p:sp>
        <p:nvSpPr>
          <p:cNvPr id="104" name="Google Shape;104;p14"/>
          <p:cNvSpPr/>
          <p:nvPr/>
        </p:nvSpPr>
        <p:spPr>
          <a:xfrm>
            <a:off x="1675924" y="3007519"/>
            <a:ext cx="12337018" cy="26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85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Roboto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OPEN ROUTER LLM + LangChain + RASA</a:t>
            </a:r>
            <a:endParaRPr sz="1350" b="0" i="0" u="none" strike="noStrike" cap="none"/>
          </a:p>
        </p:txBody>
      </p:sp>
      <p:pic>
        <p:nvPicPr>
          <p:cNvPr id="105" name="Google Shape;105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458" y="3508296"/>
            <a:ext cx="882134" cy="1058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1675924" y="3684627"/>
            <a:ext cx="2205514" cy="27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Host Grotesk Medium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AI Processing Layer</a:t>
            </a:r>
            <a:endParaRPr sz="1700" b="0" i="0" u="none" strike="noStrike" cap="none"/>
          </a:p>
        </p:txBody>
      </p:sp>
      <p:sp>
        <p:nvSpPr>
          <p:cNvPr id="107" name="Google Shape;107;p14"/>
          <p:cNvSpPr/>
          <p:nvPr/>
        </p:nvSpPr>
        <p:spPr>
          <a:xfrm>
            <a:off x="1675924" y="4066103"/>
            <a:ext cx="12337018" cy="26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85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Roboto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Computer Vision + Metadata Removal + Threat Analysis</a:t>
            </a:r>
            <a:endParaRPr sz="1350" b="0" i="0" u="none" strike="noStrike" cap="none"/>
          </a:p>
        </p:txBody>
      </p:sp>
      <p:pic>
        <p:nvPicPr>
          <p:cNvPr id="108" name="Google Shape;108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458" y="4566880"/>
            <a:ext cx="882134" cy="1058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1675924" y="4743212"/>
            <a:ext cx="2279213" cy="27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Host Grotesk Medium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Backend Infrastructure</a:t>
            </a:r>
            <a:endParaRPr sz="1700" b="0" i="0" u="none" strike="noStrike" cap="none"/>
          </a:p>
        </p:txBody>
      </p:sp>
      <p:sp>
        <p:nvSpPr>
          <p:cNvPr id="110" name="Google Shape;110;p14"/>
          <p:cNvSpPr/>
          <p:nvPr/>
        </p:nvSpPr>
        <p:spPr>
          <a:xfrm>
            <a:off x="1675924" y="5124688"/>
            <a:ext cx="12337018" cy="26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85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Roboto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Flask/FastAPI | Encrypted Cloud | IP Masking</a:t>
            </a:r>
            <a:endParaRPr sz="1350" b="0" i="0" u="none" strike="noStrike" cap="none"/>
          </a:p>
        </p:txBody>
      </p:sp>
      <p:pic>
        <p:nvPicPr>
          <p:cNvPr id="111" name="Google Shape;111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7458" y="5625465"/>
            <a:ext cx="882134" cy="105858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1675924" y="5801797"/>
            <a:ext cx="2205514" cy="27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Host Grotesk Medium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Database Layer</a:t>
            </a:r>
            <a:endParaRPr sz="1700" b="0" i="0" u="none" strike="noStrike" cap="none"/>
          </a:p>
        </p:txBody>
      </p:sp>
      <p:sp>
        <p:nvSpPr>
          <p:cNvPr id="113" name="Google Shape;113;p14"/>
          <p:cNvSpPr/>
          <p:nvPr/>
        </p:nvSpPr>
        <p:spPr>
          <a:xfrm>
            <a:off x="1675924" y="6183273"/>
            <a:ext cx="12337018" cy="26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85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Roboto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SQLite/MongoDB | Encrypted Evidence Storage</a:t>
            </a:r>
            <a:endParaRPr sz="1350" b="0" i="0" u="none" strike="noStrike" cap="none"/>
          </a:p>
        </p:txBody>
      </p:sp>
      <p:pic>
        <p:nvPicPr>
          <p:cNvPr id="114" name="Google Shape;114;p1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7458" y="6684050"/>
            <a:ext cx="882134" cy="105858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1675924" y="6860381"/>
            <a:ext cx="2205514" cy="27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Host Grotesk Medium"/>
              <a:buNone/>
            </a:pPr>
            <a:r>
              <a:rPr lang="en-US" sz="17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Authority Dashboard</a:t>
            </a:r>
            <a:endParaRPr sz="1700" b="0" i="0" u="none" strike="noStrike" cap="none"/>
          </a:p>
        </p:txBody>
      </p:sp>
      <p:sp>
        <p:nvSpPr>
          <p:cNvPr id="116" name="Google Shape;116;p14"/>
          <p:cNvSpPr/>
          <p:nvPr/>
        </p:nvSpPr>
        <p:spPr>
          <a:xfrm>
            <a:off x="1675924" y="7241858"/>
            <a:ext cx="12337018" cy="26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85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350"/>
              <a:buFont typeface="Roboto"/>
              <a:buNone/>
            </a:pPr>
            <a:r>
              <a:rPr lang="en-US" sz="135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Tailwind UI | Hotspot Map | Case Analytics</a:t>
            </a:r>
            <a:endParaRPr sz="1350" b="0" i="0" u="none" strike="noStrike" cap="none"/>
          </a:p>
        </p:txBody>
      </p:sp>
      <p:pic>
        <p:nvPicPr>
          <p:cNvPr id="117" name="Google Shape;117;p14" title="ChatGPT Image Nov 27, 2025, 12_00_41 A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36425" y="486975"/>
            <a:ext cx="5224000" cy="78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629722" y="494824"/>
            <a:ext cx="5793462" cy="5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00"/>
              <a:buFont typeface="Host Grotesk Medium"/>
              <a:buNone/>
            </a:pPr>
            <a:r>
              <a:rPr lang="en-US" sz="3500" b="0" i="0" u="none" strike="noStrike" cap="none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Why WildGuard AI is Unique</a:t>
            </a:r>
            <a:endParaRPr sz="3500" b="0" i="0" u="none" strike="noStrike" cap="none"/>
          </a:p>
        </p:txBody>
      </p:sp>
      <p:sp>
        <p:nvSpPr>
          <p:cNvPr id="124" name="Google Shape;124;p15"/>
          <p:cNvSpPr/>
          <p:nvPr/>
        </p:nvSpPr>
        <p:spPr>
          <a:xfrm>
            <a:off x="629722" y="1416844"/>
            <a:ext cx="13370957" cy="2519124"/>
          </a:xfrm>
          <a:prstGeom prst="roundRect">
            <a:avLst>
              <a:gd name="adj" fmla="val 3000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637342" y="1424464"/>
            <a:ext cx="13355717" cy="50077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817245" y="1539954"/>
            <a:ext cx="6314242" cy="2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Roboto"/>
              <a:buNone/>
            </a:pPr>
            <a:r>
              <a:rPr lang="en-US" sz="1400" b="1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Challenge</a:t>
            </a:r>
            <a:endParaRPr sz="1400" b="0" i="0" u="none" strike="noStrike" cap="none"/>
          </a:p>
        </p:txBody>
      </p:sp>
      <p:sp>
        <p:nvSpPr>
          <p:cNvPr id="127" name="Google Shape;127;p15"/>
          <p:cNvSpPr/>
          <p:nvPr/>
        </p:nvSpPr>
        <p:spPr>
          <a:xfrm>
            <a:off x="7498913" y="1539954"/>
            <a:ext cx="6314242" cy="2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Roboto"/>
              <a:buNone/>
            </a:pPr>
            <a:r>
              <a:rPr lang="en-US" sz="1400" b="1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WildGuard AI Advantage</a:t>
            </a:r>
            <a:endParaRPr sz="1400" b="0" i="0" u="none" strike="noStrike" cap="none"/>
          </a:p>
        </p:txBody>
      </p:sp>
      <p:sp>
        <p:nvSpPr>
          <p:cNvPr id="128" name="Google Shape;128;p15"/>
          <p:cNvSpPr/>
          <p:nvPr/>
        </p:nvSpPr>
        <p:spPr>
          <a:xfrm>
            <a:off x="637342" y="1925241"/>
            <a:ext cx="13355717" cy="50077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817245" y="2040731"/>
            <a:ext cx="6314242" cy="2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Roboto"/>
              <a:buNone/>
            </a:pPr>
            <a:r>
              <a:rPr lang="en-US" sz="140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Lack of secure reporting</a:t>
            </a:r>
            <a:endParaRPr sz="1400" b="0" i="0" u="none" strike="noStrike" cap="none"/>
          </a:p>
        </p:txBody>
      </p:sp>
      <p:sp>
        <p:nvSpPr>
          <p:cNvPr id="130" name="Google Shape;130;p15"/>
          <p:cNvSpPr/>
          <p:nvPr/>
        </p:nvSpPr>
        <p:spPr>
          <a:xfrm>
            <a:off x="7498913" y="2040731"/>
            <a:ext cx="6314242" cy="2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5CCDA"/>
              </a:buClr>
              <a:buSzPts val="1400"/>
              <a:buFont typeface="Roboto"/>
              <a:buNone/>
            </a:pPr>
            <a:r>
              <a:rPr lang="en-US" sz="1400" b="1" i="0" u="none" strike="noStrike" cap="none">
                <a:solidFill>
                  <a:srgbClr val="95CCDA"/>
                </a:solidFill>
                <a:latin typeface="Roboto"/>
                <a:ea typeface="Roboto"/>
                <a:cs typeface="Roboto"/>
                <a:sym typeface="Roboto"/>
              </a:rPr>
              <a:t>True anonymous chatbot</a:t>
            </a:r>
            <a:endParaRPr sz="1400" b="0" i="0" u="none" strike="noStrike" cap="none"/>
          </a:p>
        </p:txBody>
      </p:sp>
      <p:sp>
        <p:nvSpPr>
          <p:cNvPr id="131" name="Google Shape;131;p15"/>
          <p:cNvSpPr/>
          <p:nvPr/>
        </p:nvSpPr>
        <p:spPr>
          <a:xfrm>
            <a:off x="637342" y="2426018"/>
            <a:ext cx="13355717" cy="50077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817245" y="2541508"/>
            <a:ext cx="6314242" cy="2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Roboto"/>
              <a:buNone/>
            </a:pPr>
            <a:r>
              <a:rPr lang="en-US" sz="140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Complex interfaces</a:t>
            </a:r>
            <a:endParaRPr sz="1400" b="0" i="0" u="none" strike="noStrike" cap="none"/>
          </a:p>
        </p:txBody>
      </p:sp>
      <p:sp>
        <p:nvSpPr>
          <p:cNvPr id="133" name="Google Shape;133;p15"/>
          <p:cNvSpPr/>
          <p:nvPr/>
        </p:nvSpPr>
        <p:spPr>
          <a:xfrm>
            <a:off x="7498913" y="2541508"/>
            <a:ext cx="6314242" cy="2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5CCDA"/>
              </a:buClr>
              <a:buSzPts val="1400"/>
              <a:buFont typeface="Roboto"/>
              <a:buNone/>
            </a:pPr>
            <a:r>
              <a:rPr lang="en-US" sz="1400" b="1" i="0" u="none" strike="noStrike" cap="none">
                <a:solidFill>
                  <a:srgbClr val="95CCDA"/>
                </a:solidFill>
                <a:latin typeface="Roboto"/>
                <a:ea typeface="Roboto"/>
                <a:cs typeface="Roboto"/>
                <a:sym typeface="Roboto"/>
              </a:rPr>
              <a:t>Simple conversational UI</a:t>
            </a:r>
            <a:endParaRPr sz="1400" b="0" i="0" u="none" strike="noStrike" cap="none"/>
          </a:p>
        </p:txBody>
      </p:sp>
      <p:sp>
        <p:nvSpPr>
          <p:cNvPr id="134" name="Google Shape;134;p15"/>
          <p:cNvSpPr/>
          <p:nvPr/>
        </p:nvSpPr>
        <p:spPr>
          <a:xfrm>
            <a:off x="637342" y="2926794"/>
            <a:ext cx="13355717" cy="50077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817245" y="3042285"/>
            <a:ext cx="6314242" cy="2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Roboto"/>
              <a:buNone/>
            </a:pPr>
            <a:r>
              <a:rPr lang="en-US" sz="140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Manual data handling</a:t>
            </a:r>
            <a:endParaRPr sz="1400" b="0" i="0" u="none" strike="noStrike" cap="none"/>
          </a:p>
        </p:txBody>
      </p:sp>
      <p:sp>
        <p:nvSpPr>
          <p:cNvPr id="136" name="Google Shape;136;p15"/>
          <p:cNvSpPr/>
          <p:nvPr/>
        </p:nvSpPr>
        <p:spPr>
          <a:xfrm>
            <a:off x="7498913" y="3042285"/>
            <a:ext cx="6314242" cy="2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5CCDA"/>
              </a:buClr>
              <a:buSzPts val="1400"/>
              <a:buFont typeface="Roboto"/>
              <a:buNone/>
            </a:pPr>
            <a:r>
              <a:rPr lang="en-US" sz="1400" b="1" i="0" u="none" strike="noStrike" cap="none">
                <a:solidFill>
                  <a:srgbClr val="95CCDA"/>
                </a:solidFill>
                <a:latin typeface="Roboto"/>
                <a:ea typeface="Roboto"/>
                <a:cs typeface="Roboto"/>
                <a:sym typeface="Roboto"/>
              </a:rPr>
              <a:t>Automated AI detection &amp; encryption</a:t>
            </a:r>
            <a:endParaRPr sz="1400" b="0" i="0" u="none" strike="noStrike" cap="none"/>
          </a:p>
        </p:txBody>
      </p:sp>
      <p:sp>
        <p:nvSpPr>
          <p:cNvPr id="137" name="Google Shape;137;p15"/>
          <p:cNvSpPr/>
          <p:nvPr/>
        </p:nvSpPr>
        <p:spPr>
          <a:xfrm>
            <a:off x="637342" y="3427571"/>
            <a:ext cx="13355717" cy="50077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817245" y="3543062"/>
            <a:ext cx="6314242" cy="2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Roboto"/>
              <a:buNone/>
            </a:pPr>
            <a:r>
              <a:rPr lang="en-US" sz="1400" b="0" i="0" u="none" strike="noStrike" cap="none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Delayed alerts</a:t>
            </a:r>
            <a:endParaRPr sz="1400" b="0" i="0" u="none" strike="noStrike" cap="none"/>
          </a:p>
        </p:txBody>
      </p:sp>
      <p:sp>
        <p:nvSpPr>
          <p:cNvPr id="139" name="Google Shape;139;p15"/>
          <p:cNvSpPr/>
          <p:nvPr/>
        </p:nvSpPr>
        <p:spPr>
          <a:xfrm>
            <a:off x="7498913" y="3543062"/>
            <a:ext cx="6314242" cy="26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5CCDA"/>
              </a:buClr>
              <a:buSzPts val="1400"/>
              <a:buFont typeface="Roboto"/>
              <a:buNone/>
            </a:pPr>
            <a:r>
              <a:rPr lang="en-US" sz="1400" b="1" i="0" u="none" strike="noStrike" cap="none">
                <a:solidFill>
                  <a:srgbClr val="95CCDA"/>
                </a:solidFill>
                <a:latin typeface="Roboto"/>
                <a:ea typeface="Roboto"/>
                <a:cs typeface="Roboto"/>
                <a:sym typeface="Roboto"/>
              </a:rPr>
              <a:t>Real-time dashboard notifications</a:t>
            </a:r>
            <a:endParaRPr sz="1400" b="0" i="0" u="none" strike="noStrike" cap="none"/>
          </a:p>
        </p:txBody>
      </p:sp>
      <p:sp>
        <p:nvSpPr>
          <p:cNvPr id="140" name="Google Shape;140;p15"/>
          <p:cNvSpPr/>
          <p:nvPr/>
        </p:nvSpPr>
        <p:spPr>
          <a:xfrm>
            <a:off x="629722" y="4205764"/>
            <a:ext cx="2699028" cy="33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100"/>
              <a:buFont typeface="Host Grotesk Medium"/>
              <a:buNone/>
            </a:pPr>
            <a:r>
              <a:rPr lang="en-US" sz="2100" b="0" i="0" u="none" strike="noStrike" cap="none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Impact Highlights:</a:t>
            </a:r>
            <a:endParaRPr sz="2100" b="0" i="0" u="none" strike="noStrike" cap="none"/>
          </a:p>
        </p:txBody>
      </p:sp>
      <p:sp>
        <p:nvSpPr>
          <p:cNvPr id="141" name="Google Shape;141;p15"/>
          <p:cNvSpPr/>
          <p:nvPr/>
        </p:nvSpPr>
        <p:spPr>
          <a:xfrm>
            <a:off x="629722" y="4812863"/>
            <a:ext cx="6595467" cy="1375767"/>
          </a:xfrm>
          <a:prstGeom prst="roundRect">
            <a:avLst>
              <a:gd name="adj" fmla="val 5493"/>
            </a:avLst>
          </a:prstGeom>
          <a:solidFill>
            <a:srgbClr val="D9EDF2"/>
          </a:solidFill>
          <a:ln w="952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245" y="5000387"/>
            <a:ext cx="539710" cy="53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5597" y="5148739"/>
            <a:ext cx="242888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/>
          <p:nvPr/>
        </p:nvSpPr>
        <p:spPr>
          <a:xfrm>
            <a:off x="1688247" y="5194688"/>
            <a:ext cx="3787140" cy="28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Host Grotesk Medium"/>
              <a:buNone/>
            </a:pPr>
            <a:r>
              <a:rPr lang="en-US" sz="1750" b="0" i="0" u="none" strike="noStrike" cap="none" dirty="0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100% Anonymous Citizen Protection</a:t>
            </a:r>
            <a:endParaRPr sz="1750" b="0" i="0" u="none" strike="noStrike" cap="none" dirty="0"/>
          </a:p>
        </p:txBody>
      </p:sp>
      <p:sp>
        <p:nvSpPr>
          <p:cNvPr id="145" name="Google Shape;145;p15"/>
          <p:cNvSpPr/>
          <p:nvPr/>
        </p:nvSpPr>
        <p:spPr>
          <a:xfrm>
            <a:off x="7315200" y="4823598"/>
            <a:ext cx="6595586" cy="1375767"/>
          </a:xfrm>
          <a:prstGeom prst="roundRect">
            <a:avLst>
              <a:gd name="adj" fmla="val 5493"/>
            </a:avLst>
          </a:prstGeom>
          <a:solidFill>
            <a:srgbClr val="D9EDF2"/>
          </a:solidFill>
          <a:ln w="952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2616" y="5000387"/>
            <a:ext cx="539710" cy="53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0967" y="5148739"/>
            <a:ext cx="242888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8419862" y="5074357"/>
            <a:ext cx="3478887" cy="28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Host Grotesk Medium"/>
              <a:buNone/>
            </a:pPr>
            <a:r>
              <a:rPr lang="en-US" sz="1750" b="0" i="0" u="none" strike="noStrike" cap="none" dirty="0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24/7 Availability across platforms</a:t>
            </a:r>
            <a:endParaRPr sz="1750" b="0" i="0" u="none" strike="noStrike" cap="none" dirty="0"/>
          </a:p>
        </p:txBody>
      </p:sp>
      <p:sp>
        <p:nvSpPr>
          <p:cNvPr id="149" name="Google Shape;149;p15"/>
          <p:cNvSpPr/>
          <p:nvPr/>
        </p:nvSpPr>
        <p:spPr>
          <a:xfrm>
            <a:off x="624906" y="6319352"/>
            <a:ext cx="6595467" cy="1375767"/>
          </a:xfrm>
          <a:prstGeom prst="roundRect">
            <a:avLst>
              <a:gd name="adj" fmla="val 5493"/>
            </a:avLst>
          </a:prstGeom>
          <a:solidFill>
            <a:srgbClr val="D9EDF2"/>
          </a:solidFill>
          <a:ln w="952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245" y="6556057"/>
            <a:ext cx="539710" cy="53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5597" y="6704409"/>
            <a:ext cx="242888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1688247" y="6562458"/>
            <a:ext cx="3093363" cy="28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Host Grotesk Medium"/>
              <a:buNone/>
            </a:pPr>
            <a:r>
              <a:rPr lang="en-US" sz="1750" b="0" i="0" u="none" strike="noStrike" cap="none" dirty="0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Real-Time AI Threat Detection</a:t>
            </a:r>
            <a:endParaRPr sz="1750" b="0" i="0" u="none" strike="noStrike" cap="none" dirty="0"/>
          </a:p>
        </p:txBody>
      </p:sp>
      <p:sp>
        <p:nvSpPr>
          <p:cNvPr id="153" name="Google Shape;153;p15"/>
          <p:cNvSpPr/>
          <p:nvPr/>
        </p:nvSpPr>
        <p:spPr>
          <a:xfrm>
            <a:off x="7270050" y="6339575"/>
            <a:ext cx="6595586" cy="1375767"/>
          </a:xfrm>
          <a:prstGeom prst="roundRect">
            <a:avLst>
              <a:gd name="adj" fmla="val 5493"/>
            </a:avLst>
          </a:prstGeom>
          <a:solidFill>
            <a:srgbClr val="D9EDF2"/>
          </a:solidFill>
          <a:ln w="952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92616" y="6556057"/>
            <a:ext cx="539710" cy="53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0967" y="6704409"/>
            <a:ext cx="242888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/>
          <p:nvPr/>
        </p:nvSpPr>
        <p:spPr>
          <a:xfrm>
            <a:off x="8314062" y="6597133"/>
            <a:ext cx="5369838" cy="28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Host Grotesk Medium"/>
              <a:buNone/>
            </a:pPr>
            <a:r>
              <a:rPr lang="en-US" sz="1750" b="0" i="0" u="none" strike="noStrike" cap="none" dirty="0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Improved coordination between forest &amp; police units</a:t>
            </a:r>
            <a:endParaRPr sz="1750" b="0" i="0" u="none" strike="noStrike" cap="none" dirty="0"/>
          </a:p>
        </p:txBody>
      </p:sp>
      <p:sp>
        <p:nvSpPr>
          <p:cNvPr id="157" name="Google Shape;157;p15"/>
          <p:cNvSpPr/>
          <p:nvPr/>
        </p:nvSpPr>
        <p:spPr>
          <a:xfrm>
            <a:off x="90300" y="7800948"/>
            <a:ext cx="14540100" cy="31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/>
          <p:nvPr/>
        </p:nvSpPr>
        <p:spPr>
          <a:xfrm>
            <a:off x="779383" y="612338"/>
            <a:ext cx="5567482" cy="69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350"/>
              <a:buFont typeface="Host Grotesk Medium"/>
              <a:buNone/>
            </a:pPr>
            <a:r>
              <a:rPr lang="en-US" sz="4350" b="0" i="0" u="none" strike="noStrike" cap="none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The Road Ahead</a:t>
            </a:r>
            <a:endParaRPr sz="4350" b="0" i="0" u="none" strike="noStrike" cap="none"/>
          </a:p>
        </p:txBody>
      </p:sp>
      <p:sp>
        <p:nvSpPr>
          <p:cNvPr id="164" name="Google Shape;164;p16"/>
          <p:cNvSpPr/>
          <p:nvPr/>
        </p:nvSpPr>
        <p:spPr>
          <a:xfrm>
            <a:off x="779383" y="1397318"/>
            <a:ext cx="3372088" cy="41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00"/>
              <a:buFont typeface="Host Grotesk Medium"/>
              <a:buNone/>
            </a:pPr>
            <a:r>
              <a:rPr lang="en-US" sz="2600" b="0" i="0" u="none" strike="noStrike" cap="none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Future Enhancements:</a:t>
            </a:r>
            <a:endParaRPr sz="2600" b="0" i="0" u="none" strike="noStrike" cap="none"/>
          </a:p>
        </p:txBody>
      </p:sp>
      <p:sp>
        <p:nvSpPr>
          <p:cNvPr id="165" name="Google Shape;165;p16"/>
          <p:cNvSpPr/>
          <p:nvPr/>
        </p:nvSpPr>
        <p:spPr>
          <a:xfrm>
            <a:off x="779383" y="2148840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952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862905" y="2190571"/>
            <a:ext cx="333970" cy="41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00"/>
              <a:buFont typeface="Host Grotesk Medium"/>
              <a:buNone/>
            </a:pPr>
            <a:r>
              <a:rPr lang="en-US" sz="26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1</a:t>
            </a:r>
            <a:endParaRPr sz="2600" b="0" i="0" u="none" strike="noStrike" cap="none"/>
          </a:p>
        </p:txBody>
      </p:sp>
      <p:sp>
        <p:nvSpPr>
          <p:cNvPr id="167" name="Google Shape;167;p16"/>
          <p:cNvSpPr/>
          <p:nvPr/>
        </p:nvSpPr>
        <p:spPr>
          <a:xfrm>
            <a:off x="1484352" y="2109059"/>
            <a:ext cx="6495812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5581"/>
              </a:lnSpc>
              <a:buClr>
                <a:srgbClr val="384653"/>
              </a:buClr>
              <a:buSzPts val="2150"/>
            </a:pPr>
            <a:r>
              <a:rPr lang="en-US" sz="2400" dirty="0">
                <a:latin typeface="Host Grotesk Medium" panose="020B0604020202020204" charset="0"/>
              </a:rPr>
              <a:t>Future Platform Expansion (Currently Telegram Bot, expandable to other platforms)</a:t>
            </a:r>
            <a:endParaRPr sz="2150" b="0" i="0" u="none" strike="noStrike" cap="none" dirty="0">
              <a:latin typeface="Host Grotesk Medium" panose="020B0604020202020204" charset="0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779383" y="3366373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952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862905" y="3408105"/>
            <a:ext cx="333970" cy="41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00"/>
              <a:buFont typeface="Host Grotesk Medium"/>
              <a:buNone/>
            </a:pPr>
            <a:r>
              <a:rPr lang="en-US" sz="26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2</a:t>
            </a:r>
            <a:endParaRPr sz="2600" b="0" i="0" u="none" strike="noStrike" cap="none"/>
          </a:p>
        </p:txBody>
      </p:sp>
      <p:sp>
        <p:nvSpPr>
          <p:cNvPr id="170" name="Google Shape;170;p16"/>
          <p:cNvSpPr/>
          <p:nvPr/>
        </p:nvSpPr>
        <p:spPr>
          <a:xfrm>
            <a:off x="1503045" y="3442811"/>
            <a:ext cx="5971580" cy="34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Host Grotesk Medium"/>
              <a:buNone/>
            </a:pPr>
            <a:r>
              <a:rPr lang="en-US" sz="2150" b="0" i="0" u="none" strike="noStrike" cap="none" dirty="0">
                <a:solidFill>
                  <a:schemeClr val="tx1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HTTPS Inspection for Secure Evidence Transfer</a:t>
            </a:r>
            <a:endParaRPr sz="2150" b="0" i="0" u="none" strike="noStrike" cap="none" dirty="0">
              <a:solidFill>
                <a:schemeClr val="tx1"/>
              </a:solidFill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779383" y="4312682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952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862905" y="4354413"/>
            <a:ext cx="333970" cy="41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00"/>
              <a:buFont typeface="Host Grotesk Medium"/>
              <a:buNone/>
            </a:pPr>
            <a:r>
              <a:rPr lang="en-US" sz="26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3</a:t>
            </a:r>
            <a:endParaRPr sz="2600" b="0" i="0" u="none" strike="noStrike" cap="none"/>
          </a:p>
        </p:txBody>
      </p:sp>
      <p:sp>
        <p:nvSpPr>
          <p:cNvPr id="173" name="Google Shape;173;p16"/>
          <p:cNvSpPr/>
          <p:nvPr/>
        </p:nvSpPr>
        <p:spPr>
          <a:xfrm>
            <a:off x="1503045" y="4389120"/>
            <a:ext cx="6495812" cy="6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5581"/>
              </a:lnSpc>
              <a:buClr>
                <a:srgbClr val="384653"/>
              </a:buClr>
              <a:buSzPts val="2150"/>
            </a:pPr>
            <a:r>
              <a:rPr lang="en-US" sz="2400" dirty="0">
                <a:latin typeface="Host Grotesk Medium" panose="020B0604020202020204" charset="0"/>
              </a:rPr>
              <a:t>In-House Model Training (Training our own AI model for better accuracy)</a:t>
            </a:r>
            <a:endParaRPr sz="2150" b="0" i="0" u="none" strike="noStrike" cap="none" dirty="0">
              <a:latin typeface="Host Grotesk Medium" panose="020B0604020202020204" charset="0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779383" y="5530215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9525" cap="flat" cmpd="sng">
            <a:solidFill>
              <a:srgbClr val="BFD3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862905" y="5571946"/>
            <a:ext cx="333970" cy="41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600"/>
              <a:buFont typeface="Host Grotesk Medium"/>
              <a:buNone/>
            </a:pPr>
            <a:r>
              <a:rPr lang="en-US" sz="2600" b="0" i="0" u="none" strike="noStrike" cap="none">
                <a:solidFill>
                  <a:srgbClr val="384653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4</a:t>
            </a:r>
            <a:endParaRPr sz="2600" b="0" i="0" u="none" strike="noStrike" cap="none"/>
          </a:p>
        </p:txBody>
      </p:sp>
      <p:sp>
        <p:nvSpPr>
          <p:cNvPr id="176" name="Google Shape;176;p16"/>
          <p:cNvSpPr/>
          <p:nvPr/>
        </p:nvSpPr>
        <p:spPr>
          <a:xfrm>
            <a:off x="1503045" y="5606653"/>
            <a:ext cx="4817983" cy="34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Host Grotesk Medium"/>
              <a:buNone/>
            </a:pPr>
            <a:r>
              <a:rPr lang="en-US" sz="2150" b="0" i="0" u="none" strike="noStrike" cap="none" dirty="0">
                <a:solidFill>
                  <a:schemeClr val="tx1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Predictive Crime Hotspot Mapping </a:t>
            </a:r>
            <a:endParaRPr sz="2150" b="0" i="0" u="none" strike="noStrike" cap="none" dirty="0">
              <a:solidFill>
                <a:schemeClr val="tx1"/>
              </a:solidFill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1113353" y="6532245"/>
            <a:ext cx="6885503" cy="83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16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50"/>
              <a:buFont typeface="Roboto"/>
              <a:buNone/>
            </a:pPr>
            <a:r>
              <a:rPr lang="en-US" sz="2150" b="0" i="1" u="none" strike="noStrike" cap="none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"Together, we can stop illegal wildlife trade — one report at a time."</a:t>
            </a:r>
            <a:endParaRPr sz="2150" b="0" i="0" u="none" strike="noStrike" cap="none" dirty="0"/>
          </a:p>
        </p:txBody>
      </p:sp>
      <p:sp>
        <p:nvSpPr>
          <p:cNvPr id="178" name="Google Shape;178;p16"/>
          <p:cNvSpPr/>
          <p:nvPr/>
        </p:nvSpPr>
        <p:spPr>
          <a:xfrm>
            <a:off x="779383" y="6281738"/>
            <a:ext cx="30480" cy="1336119"/>
          </a:xfrm>
          <a:prstGeom prst="rect">
            <a:avLst/>
          </a:prstGeom>
          <a:solidFill>
            <a:srgbClr val="95CC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03" y="0"/>
            <a:ext cx="6144697" cy="82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>
              <a:alpha val="8470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793790" y="2569726"/>
            <a:ext cx="11341298" cy="141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95CCDA"/>
              </a:buClr>
              <a:buSzPts val="8900"/>
              <a:buFont typeface="Host Grotesk Medium"/>
              <a:buNone/>
            </a:pPr>
            <a:r>
              <a:rPr lang="en-US" sz="8900" b="0" i="0" u="none" strike="noStrike" cap="none">
                <a:solidFill>
                  <a:srgbClr val="95CCDA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WildGuard AI</a:t>
            </a:r>
            <a:endParaRPr sz="8900" b="0" i="0" u="none" strike="noStrike" cap="none"/>
          </a:p>
        </p:txBody>
      </p:sp>
      <p:sp>
        <p:nvSpPr>
          <p:cNvPr id="188" name="Google Shape;188;p17"/>
          <p:cNvSpPr/>
          <p:nvPr/>
        </p:nvSpPr>
        <p:spPr>
          <a:xfrm>
            <a:off x="793790" y="4327565"/>
            <a:ext cx="8988623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50"/>
              <a:buFont typeface="Host Grotesk Medium"/>
              <a:buNone/>
            </a:pPr>
            <a:r>
              <a:rPr lang="en-US" sz="3550" b="0" i="0" u="none" strike="noStrike" cap="none" dirty="0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Team </a:t>
            </a:r>
            <a:r>
              <a:rPr lang="en-US" sz="3550" b="0" i="0" u="none" strike="noStrike" cap="none" dirty="0" err="1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CyberSpecies</a:t>
            </a:r>
            <a:r>
              <a:rPr lang="en-US" sz="3550" b="0" i="0" u="none" strike="noStrike" cap="none" dirty="0">
                <a:solidFill>
                  <a:srgbClr val="2E3C4E"/>
                </a:solidFill>
                <a:latin typeface="Host Grotesk Medium"/>
                <a:ea typeface="Host Grotesk Medium"/>
                <a:cs typeface="Host Grotesk Medium"/>
                <a:sym typeface="Host Grotesk Medium"/>
              </a:rPr>
              <a:t> | CUJ Hackathon 2025</a:t>
            </a:r>
            <a:endParaRPr sz="3550" b="0" i="0" u="none" strike="noStrike" cap="none" dirty="0"/>
          </a:p>
        </p:txBody>
      </p:sp>
      <p:sp>
        <p:nvSpPr>
          <p:cNvPr id="189" name="Google Shape;189;p17"/>
          <p:cNvSpPr/>
          <p:nvPr/>
        </p:nvSpPr>
        <p:spPr>
          <a:xfrm>
            <a:off x="793790" y="5924312"/>
            <a:ext cx="13042821" cy="425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Roboto"/>
              <a:buNone/>
            </a:pPr>
            <a:r>
              <a:rPr lang="en-US" sz="2200" b="0" i="0" u="none" strike="noStrike" cap="none" dirty="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Together, we can stop illegal wildlife trade — one report at a time.</a:t>
            </a:r>
            <a:endParaRPr sz="2200" b="0" i="0" u="none" strike="noStrike" cap="non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350</Words>
  <Application>Microsoft Office PowerPoint</Application>
  <PresentationFormat>Custom</PresentationFormat>
  <Paragraphs>73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</vt:lpstr>
      <vt:lpstr>Host Grotesk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sandeep kumar</cp:lastModifiedBy>
  <cp:revision>2</cp:revision>
  <dcterms:modified xsi:type="dcterms:W3CDTF">2025-12-19T10:53:01Z</dcterms:modified>
</cp:coreProperties>
</file>